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  <p:sldMasterId id="2147483660" r:id="rId2"/>
    <p:sldMasterId id="2147483685" r:id="rId3"/>
    <p:sldMasterId id="2147483697" r:id="rId4"/>
  </p:sldMasterIdLst>
  <p:notesMasterIdLst>
    <p:notesMasterId r:id="rId26"/>
  </p:notesMasterIdLst>
  <p:sldIdLst>
    <p:sldId id="365" r:id="rId5"/>
    <p:sldId id="257" r:id="rId6"/>
    <p:sldId id="457" r:id="rId7"/>
    <p:sldId id="485" r:id="rId8"/>
    <p:sldId id="416" r:id="rId9"/>
    <p:sldId id="466" r:id="rId10"/>
    <p:sldId id="490" r:id="rId11"/>
    <p:sldId id="465" r:id="rId12"/>
    <p:sldId id="468" r:id="rId13"/>
    <p:sldId id="478" r:id="rId14"/>
    <p:sldId id="501" r:id="rId15"/>
    <p:sldId id="500" r:id="rId16"/>
    <p:sldId id="502" r:id="rId17"/>
    <p:sldId id="494" r:id="rId18"/>
    <p:sldId id="503" r:id="rId19"/>
    <p:sldId id="505" r:id="rId20"/>
    <p:sldId id="506" r:id="rId21"/>
    <p:sldId id="507" r:id="rId22"/>
    <p:sldId id="504" r:id="rId23"/>
    <p:sldId id="508" r:id="rId24"/>
    <p:sldId id="509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51" autoAdjust="0"/>
  </p:normalViewPr>
  <p:slideViewPr>
    <p:cSldViewPr snapToGrid="0">
      <p:cViewPr>
        <p:scale>
          <a:sx n="70" d="100"/>
          <a:sy n="70" d="100"/>
        </p:scale>
        <p:origin x="264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4B154-224F-4E8A-81B1-FFC40908B8EF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1B6A3-7F59-4741-BB96-D7856259F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790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BBA5-8267-1DD7-1658-CA77684DF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F45AC-9834-E007-6DA4-8B7E82278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7B32-0E45-AD6C-063A-E260BBBD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34E5C-C5D6-6B19-B92C-987AF5FE6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5E1E4-3333-1036-FE20-932AC9959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34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4A35-F79B-0525-EF2E-B23120E9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48E85-708B-F1C7-6320-C19B7CACA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A2E94-6BE6-5859-B888-F4F2AC8CF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9ED1F-6C36-99C1-BE82-7C18CB13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4797C-4212-6F86-0100-2BD827E82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E526-9546-9867-B59C-E50C1617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DC676-AE03-B101-4989-4634F9F7A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C4847-0FB7-46B1-C9FC-3AA871DF2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9A4B7-9F1D-DA43-4C99-3FC0BFF56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A83B0-DB88-A572-7536-08C06EFC4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6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2722C-ADA7-F213-CCF9-F47FF009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D5F5A-DC05-03E5-3948-8CFC22DBC2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B9EEC3-F037-A869-56A7-59D77E607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5BB3D-7B08-2801-14D4-408B65BEB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1F051-316B-2F18-9D1B-C08800DD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2E125-5DB3-0458-200F-5A0479423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6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4038-26BD-A86A-7CA2-1F8F435C0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C5060-520A-E8F8-60B2-25562D463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1FDFE-0EC6-9467-BF61-094DA276F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A6AF2E-BF2A-B9CA-BA67-970886808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F3A66-E7F9-A609-6019-1E4F65058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438C3-A6E6-A2BB-9B61-56482EDB9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8D6B2-A47C-579C-CFDC-753C8B890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E7BB32-C047-509F-E920-10E9FDFC9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0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7E97-EF7C-7C16-F19F-E5FE632F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41EAA-D899-D311-3FB1-0D45AC294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C6BDF-10F1-4548-9F80-E2BB1ABAF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89E4A-7F62-6A31-7FE5-933630FA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0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AAF81-C9D5-21B8-E0A4-128A3056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4DA9F5-4B64-D5E0-5A76-7DE50FB19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06CD5-A35B-1832-8DBE-124BC849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8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B696D-B74C-384E-CEB5-F4B87EF09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E771A-B19C-7710-8726-5AE6007F5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CED41-5861-BCB8-0623-2F23815C7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80941-D233-0FB9-B331-8C203BCB1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F08077-CEAD-6845-E49A-92DB46A99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9F89C-777F-4F4C-FE09-F7B81B76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EAC8C-8D5C-7BE5-DEC9-825F807D4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52A327-2360-AB90-AEF2-86D9B4DB8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FC93C-927C-9113-D790-3BACB06C5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2A637-1576-037C-C9F6-2774AEDF9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0CC45-599C-FB44-E35A-9DB3ECEA1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3BDD0-9B84-B169-1743-79A8474CE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8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7CA94-DBF8-6B8C-69E2-1C12B0D0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67DBA-E673-8B15-29CE-D5610AE85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FA3BF-5C44-2BE2-F4E9-96E82F637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7E4C9-AB8F-CECE-78AE-4B2A4CDA5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E03C5-FA81-9403-2D6B-F00E124C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2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140EB7-DA8A-9300-F47B-A9939DB92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585E8-84C0-B25E-6061-354CB724F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D2706-D485-5BAA-16A5-F138E13B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7E8A3-9998-F0AD-EAA7-53BF82A1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882BA-AD19-7E3E-71B8-0CA5E9565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33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7980-2E43-A6FF-5D25-034273CBA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94A37-ED6B-16EB-6775-8F32DFB8F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E15F8-3DDE-382F-CB4A-6A6C58C0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EEFA2-7738-634F-E1A5-2D5E29D0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2CD68-21CD-8973-8BEF-D67024AA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403552EA-0057-902A-2E45-6C77EE409B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0D7D032-66F6-DF17-6FAC-4FF1A49AA2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70DC1C-F04A-61F0-AEB1-565E69BD9C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32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6D8AE-E8D8-1E81-41A6-C69FDE51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8FF3F-F6AF-C860-C6D5-922CA7DD3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B75F1-74F7-BBF8-D32F-8C82924DD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0A481-2F37-6A8E-14A7-CDB4C14D6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12FCD-A73B-08ED-4667-8973A8D9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97960078-B615-D128-7CDA-D7941C84A8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132B199C-3845-A123-A00B-5CDEF04FFF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DDE68B-4D2F-5270-2C61-02FFC1CA06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294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2349-3774-BFD4-5E6E-90067611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FAB3B-B1C9-D851-D281-457EBE5C5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DD4B4-683A-DD11-9245-C225C2EF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65590-8BC5-4BD4-631A-87A34400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833B1-4307-A84B-3D73-F56BE3F1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5CC62773-9C4A-F591-92E7-9814A2AF05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016D13F-00AD-05A9-5333-3865B9B165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E5F57A-579B-8208-CC2C-4C735DA962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808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D152-9AA3-CC0A-E01F-237FCFC1F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970C3-5285-2B70-6596-92015B546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8EBA1D-4052-2F8E-0AB3-D85AE6E44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92BF3-5F2B-5C73-C39A-3F1767C9B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A7EEF-B304-67A3-8471-4B39295AB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0A172-3A4D-47E3-4CCA-9C22113C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C968B42E-BB98-F804-4780-601C42C5E8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AA3C1EE-8C6B-6A93-12D3-E75D403F75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043E6A27-07DF-2199-F571-4E0CF502E2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52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0A92C-0F9F-BB62-7717-4BB251A5A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05622C-6F80-71FF-BAD6-61947BDD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4F6AA-AFCD-93B5-3DF7-A91CBB0C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81AEC1-7721-522A-F3DA-CCC216E2E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Home - Fort Wayne Housing Authority">
            <a:extLst>
              <a:ext uri="{FF2B5EF4-FFF2-40B4-BE49-F238E27FC236}">
                <a16:creationId xmlns:a16="http://schemas.microsoft.com/office/drawing/2014/main" id="{7D4BD271-E3C6-D278-E7CA-C1F7C6B021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74AADB0-422B-C0EB-F960-04A6CDEF4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9647DC2-FBDF-73D8-003E-00C72CE8B1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464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52E14-5489-1AB4-06CA-97DE8455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B4D0BB-900E-A36F-97F8-175C67530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D9DCC-98A2-FBCA-67CB-49BDE9A2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Home - Fort Wayne Housing Authority">
            <a:extLst>
              <a:ext uri="{FF2B5EF4-FFF2-40B4-BE49-F238E27FC236}">
                <a16:creationId xmlns:a16="http://schemas.microsoft.com/office/drawing/2014/main" id="{19E88C8A-7415-F03F-0E29-825764FF47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834F713-507C-9BBF-D720-7D61FAF507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85DBE5B9-5643-3E0E-33E4-0E185EA903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08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ACAE-8012-7F96-3DF9-0AAB12E42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08168-D50E-6B89-6A3B-F945B8D2A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B1F8E-0A7C-A970-0190-532E4DAC6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943EF-F489-29BC-39CF-06DC420B5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A5507-E78A-82E2-50B4-E240F4C3B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1FCAD-43BA-37E8-3ADD-25F674A38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639E5707-2B09-0AA7-2282-F04BC8574C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362C3D5-C553-1DB7-EEC1-D0493CF0E1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B62F9B0E-9625-6D60-8EE7-AD747DBA07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63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EB836-3EE9-7713-61D4-8A22C4FDB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3720AF-D4AC-B979-A089-1919218827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6908B-D98F-5B15-182C-A89E86A63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D13CBA-9F03-E4FA-698C-484E3A199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74F5A-0037-8CF8-5AF8-CCAEFD9B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6DA56-30CB-6A14-7569-A0D79F5E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9DB0D93A-E716-2C52-E159-1680FF6259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E66AA3C-1470-8B6E-3777-FFB3A39EE3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70C2F72E-9805-5F84-6FE7-5DEE797CF9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378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4278-A3A8-D117-0A90-07877E8E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3B7AA-020E-DB87-2389-E241EDE2F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C4961-F30E-584A-3096-1BD9617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13105-8001-4367-BADC-E87581E4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95665-A900-5EC0-EBB2-47142A85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1200B7E5-30CD-E7F5-E873-B8E40ECAEB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EBC29EB-3AD6-2989-6600-431D20CE1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044571-B738-AB80-A509-533B9E10C5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8107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717865-6118-6908-6597-48783F61A0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D7DB8-74E9-5543-483E-F61052592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3ED7B-F3F3-88AE-953F-9926E810D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FF220-BA6D-F0E8-1AEB-65974A556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64CCC-E469-BF19-1DE6-D6DEC8F9E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461A7257-3C8C-EC82-4B78-58DF0B2999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E775ED68-D0C3-D9F5-5660-6D169FFC38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A57DB6-DE0A-9E66-7301-DDCE4CCC8A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741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BE4B-86B9-1FF2-BE3D-B2DD71F51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7B7940-8086-727D-9A88-8D83226F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28A44-A225-A92F-7A0D-4CF892BD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1425E-5C6F-B474-1EAB-3472F8EF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Home - Fort Wayne Housing Authority">
            <a:extLst>
              <a:ext uri="{FF2B5EF4-FFF2-40B4-BE49-F238E27FC236}">
                <a16:creationId xmlns:a16="http://schemas.microsoft.com/office/drawing/2014/main" id="{63249611-D852-50A1-53BE-BEB4CA7D0B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17A8A5C-D693-32BC-2B31-601F903A8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2476D6D-90C8-AAEE-8C03-A9D83F85BB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930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F5BEF-E146-1BD9-CAB5-3397D9698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FEA1D-EF6D-7332-6642-35F51133A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C1AE4-0C67-61F1-4107-F4129C5E3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33AB2-CCAA-686C-E8ED-E6E523550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05F6D-3322-8570-173F-A0169A993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687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770F-A602-98B2-1AAC-37F6B715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8460D-9B02-2C50-8CF6-5A6881DB0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88A0-91B8-0B32-ADFF-C01E5B22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86E45-4C2C-8391-3616-3D8AABF5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3D5BE-C33E-9738-6F4D-9078A5202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58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8E10-4EC9-020F-1ADF-E8B2AB7B7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C1D75-CB58-0572-723C-2CBAA418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94F5E-A3FC-8CA5-C4E9-5407AEFE7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3B55C-6F65-E202-950B-50CFFE957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D17B9-2EB2-5B0E-C3B1-32C38DB8C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9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A99A9-4561-14E6-FD42-5CFB73C4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39710-9A86-6D38-C4B0-92CAC2BE61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1D8CDA-146D-5783-8ED2-3A3032825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C353FC-22B4-55CE-CCE2-FFFB144F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A09CA-82E7-3B78-CCA2-6E8D8D17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315F4-9302-45A0-26D8-437E353B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652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485D7-816B-0E26-D471-E34742F2C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F4471-B21B-6952-9670-1A22C8A35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8C43D-C1CB-8AB0-B94E-1BA4287D5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56A01-59A5-645E-DD17-3A848D3AD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9CB385-F38A-6411-E22B-B0AC5E14F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A5E0A3-BB76-F332-5882-4C4B6D50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097D27-F58D-CDDE-CF3A-CB0DF298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B9D3D8-73C2-3533-EF27-03A418564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4692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3C71-0C70-0F1E-84EE-A7E130308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56219-4E2D-E80C-1622-A803411ED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7B9DF6-4824-06F9-CF34-E0AB01AF9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C1A359-9EDB-B8AB-9E38-460E0B98D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4663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B93FBB-CB90-DCA0-3538-CDFEAF59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F64E5-E465-3E24-AD3E-BE6FF88A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346FA-FC96-A039-E227-46381DDF8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06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8841-33FE-EE09-9F2C-A4653CFB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7995C-5B1F-6C34-F66F-8FBF7DFB0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F4A8D-133C-ACE9-A080-4360DE89A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43E81-E23E-F17B-5F02-36A7E50C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F1872-46B5-B007-090B-4E069615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96946-2B50-A92E-E9FE-D6386B2E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623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5D78-3FD1-3F46-C33D-79790B2DE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EAC721-8A7D-4349-A72D-6BEECB6978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B2E7A-985A-9AD6-30C1-84C4CCA6E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92535-186D-9D3C-0D69-DC3C4722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632B7-D0E2-6140-1A8E-A219E451E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B4681-8087-976B-4C67-0BA6FB7F4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886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DA12-EFB0-AC90-31AD-BA632B60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D55CD-0C35-3809-F581-D6EDC9614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6A65A-C5A9-8D7A-FCDF-76BA6EB1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78BAB-FEC4-1324-246C-1AA937BC3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F6166-3B6A-D600-7DBA-20028A9F9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466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50AF76-D75C-CF03-E00B-FCBA5652D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FF033-AA85-C47A-EA8D-F23669C57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39025-F4E5-D09F-924C-60ECA1A86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EB7B0-022E-2486-CC40-C4273FE8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5F830-E730-57A8-DC1A-F1526594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218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1877-F713-B972-A7D9-C8F6B787C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C7D747-89FB-DD4A-882C-5EA59643C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98177-1D4B-BD3C-760E-23FC7225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5B857-7582-C1DB-6698-235D9DB2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C4329-6EEB-58C0-82C7-EC7D3F52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7699244E-273F-1C7F-6058-110E12F392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80C7B2D-2758-82EB-8964-B1786E9F61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C5867-E0BE-6F00-B2ED-21E6A79D97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150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B60C-B61F-C9B0-7FF4-2AB4859F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E521D-6B72-794E-808D-3B7F4088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4C0B9-6153-7818-9F3B-50C78B49C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8DD03-5560-EE36-4119-76603190F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961CA-B2D8-818B-5D88-E9594C012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3074" name="Picture 2" descr="Home - Fort Wayne Housing Authority">
            <a:extLst>
              <a:ext uri="{FF2B5EF4-FFF2-40B4-BE49-F238E27FC236}">
                <a16:creationId xmlns:a16="http://schemas.microsoft.com/office/drawing/2014/main" id="{A9C9BF8C-3BB8-9D58-CC68-BDAA2E42A3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46C4EC1-F9B4-9A62-61FC-98EC00068C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DF0F4A74-7B58-0CB6-DD67-BCE8439EA0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1611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26B8-15B7-72B7-5616-67C9423A4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2868A-97CE-F5E7-DB94-CEA212736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1C348-21BD-44F6-AE9F-8BE2CA7F0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C8ECC-1832-3CA3-7F59-7497989B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8ED95-EF5F-5C9D-BAA4-F5F94284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0F01450C-CF27-4A20-0DC1-5E8AF1B2EC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0DE9A5E-1992-4461-6027-2B0D0AD4F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3B261C-219D-E00E-CC5A-B984F8CD87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609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5328-9C3F-83F3-466F-0CF9C6DCE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F5C7A-14ED-D200-0E57-A072AC0D4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D61EFB-3021-8C06-13AF-6B483D572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F4A2B-5307-DAEB-9618-55463F378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75057-A857-DE62-1FE1-D8060DB6B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4A17C-E753-0D6D-6EAA-934246A00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40BE682C-1C04-02FF-DA23-A986AF66A4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6297B78-5083-7610-32AC-1194C71751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BB0ABA30-C28E-FEBA-D52D-DE8619697E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139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BD683-1851-DB36-14F4-A54120969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F9A1D-F93F-0C4C-1009-2E35854BA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ABA1A-696C-C3DD-A46E-F7680C16C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E6C66-2434-F416-CC7F-BD9D0D4BF3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D58F4E-5190-38E3-8265-245CBFB61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E3252-AA7A-B276-CF9F-0CB47C325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A94A5-6337-0688-AF97-9D51F79B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68E40D-D538-42C5-6B6F-5DF76726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253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53D0D1-5D2A-DA24-B726-3C044187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5105C-E6BD-1E0B-0577-559D953C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198AC0-0CE4-C8B6-94E7-230D931A6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Home - Fort Wayne Housing Authority">
            <a:extLst>
              <a:ext uri="{FF2B5EF4-FFF2-40B4-BE49-F238E27FC236}">
                <a16:creationId xmlns:a16="http://schemas.microsoft.com/office/drawing/2014/main" id="{389A4FE6-379E-FB1A-58C1-AC52F6953E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D8C28FA-B705-86BF-3478-3F41B15BC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239BEE7-28BC-DCF9-74D4-50B288DA29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5795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AAE8D-07E8-F074-1D5B-06C3F6FF6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BABDA8-E557-ABBE-4873-F0BA6B514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13366-75E6-B7C1-634F-AE06BB3FC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Home - Fort Wayne Housing Authority">
            <a:extLst>
              <a:ext uri="{FF2B5EF4-FFF2-40B4-BE49-F238E27FC236}">
                <a16:creationId xmlns:a16="http://schemas.microsoft.com/office/drawing/2014/main" id="{2E5E7C0C-4689-58B9-9D43-E1B48374A9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CF9CC6A-74A0-BD5C-355B-9EFD90B494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825FACA2-6851-0001-6637-CF9BF2EAFB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382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9E12A-ACC9-8096-D103-591AFF545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B7FF-30F9-DF46-DE56-FD580932E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E719F-7792-5DD7-E80D-CBCEA460F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0B19E-9177-F367-94AD-84FFD5E9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604E0-8D3D-704C-A925-0B91DED48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01B11-A385-C713-8618-6C24E810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C6D1A4AA-5872-3162-42D8-41BF940379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B166F35A-E098-B859-ADB2-7083BF4B04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4FCA8204-6F2A-F527-DE4D-BA00D4FCDB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2946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604D2-F8F7-1E0C-9F00-1FB81B58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35586C-03E3-BACA-D2DD-B99782FBB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E49DA-3B55-BDAE-A6C3-2F34A4B96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87B5E-4062-3022-198C-603849B5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782C6-52F3-63F1-EEE0-BF8BB5D2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88C0B-E199-9234-676C-EA34CEF4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ome - Fort Wayne Housing Authority">
            <a:extLst>
              <a:ext uri="{FF2B5EF4-FFF2-40B4-BE49-F238E27FC236}">
                <a16:creationId xmlns:a16="http://schemas.microsoft.com/office/drawing/2014/main" id="{73333AA9-27B8-0C00-5EA8-378F66B9C0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257A245-3CA5-B6F9-C908-69DCEEC3A7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9C32387A-3D6A-7C55-0F17-B53FDFCFE8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956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C64BC-F5CC-35CD-E75A-818C3173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28145B-051E-8173-902D-D0DE45793D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BD491-5CC2-1FEE-69CD-FFAA4250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749F1-9E1D-148C-205F-4B4C8F44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C1214-93BC-65E2-D54E-A7D82FBD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6BA1EF2A-9751-BB26-0E6A-0687960716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90A9350-2192-77AE-2431-A254359DC3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678F41-FDAD-9A25-E55A-CE9D8DB47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3207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F1BD2-AC14-FE70-4C40-637C30B4D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40080-2F04-2352-D3B7-7252DBA5B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039BB-4A50-6E77-4013-C2FAD95A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E7C05-5236-E2D6-2997-0B778B913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B167C-6B8F-94AE-E103-B338FF90E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2389E644-CBD3-24F3-EF6D-2E5258660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0300B0A-6028-EF2B-6A16-7DF4B8A70B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0BBFA9-353D-D1D7-F731-EFFE67988F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942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1531E-BAC2-218F-56E6-699951204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8B9A9-5A3F-9DDB-668E-5A915F01F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1180C-0DA0-603E-AF19-659EA00F8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76168-6E8C-F545-9451-5E89E404C680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BEDBD-AF9C-F3C7-2A83-507125EEF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A2E7F-B6C3-F10E-E7AC-07DD49C16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49ECA-AB37-2A47-A898-66F6CE116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4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B68E68-CC84-EFDE-1375-5173B63A5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BE9FE-3D1A-1234-EFCE-B628877DF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D11C5-AA6B-AAE2-8E5E-8FA31D091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DADCB-292E-1D45-9F1F-6A8154D1C295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D2673-9513-F31C-2845-3E861AD5A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61F58-8894-FA23-6162-291003277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C83E3-C2D6-B047-AFC0-5ADBF636FF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456648-79EC-81EC-F119-4204EF95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EADB6-FBA6-B404-9B55-64B5979D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35B57-2E28-EED4-BA0C-A81DD4086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CB885-2BDA-4008-8A20-BE6BEB4AF6A4}" type="datetimeFigureOut">
              <a:rPr lang="en-GB" smtClean="0"/>
              <a:t>03/02/2026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5922E-9458-B51C-25BB-AB330227C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DB0E4-4959-9697-6438-8599094C5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41532-CB89-4E28-88C0-17E71D547F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91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04B5B-199E-9514-F684-35438F0A2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FA740-36D9-E359-11AD-F9DAE972F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E9D73-E93E-CD6D-A35C-D2183E7EF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A7D8D-F229-BB43-AB9A-73FF5458136E}" type="datetimeFigureOut">
              <a:rPr lang="en-US" smtClean="0"/>
              <a:t>2/3/26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B9555-6F7E-C523-BA53-7E1BFBA1E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3B9C-A1FA-8669-8CB8-12716EFBC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B8498-65B6-1E43-99BA-67CB2CC9D55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ome - Fort Wayne Housing Authority">
            <a:extLst>
              <a:ext uri="{FF2B5EF4-FFF2-40B4-BE49-F238E27FC236}">
                <a16:creationId xmlns:a16="http://schemas.microsoft.com/office/drawing/2014/main" id="{F33D42DE-8504-A2D8-A08E-7C4D9C5654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356350"/>
            <a:ext cx="775586" cy="39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468603A-5CC8-2351-4E34-DFEDC7ADC2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t="38029" b="36811"/>
          <a:stretch/>
        </p:blipFill>
        <p:spPr>
          <a:xfrm>
            <a:off x="1973411" y="6339035"/>
            <a:ext cx="1664806" cy="418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2D395-0FDA-8C12-3C97-7C66CD5728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672" y="6260851"/>
            <a:ext cx="532075" cy="5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15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AADC8819-8923-F413-B987-DAD0B8D0A7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3BCD3C-AE5D-3118-4D82-80ED36985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86DECBB-9515-4764-6BF5-CCCFCFB69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9" y="847176"/>
            <a:ext cx="12188952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br>
              <a:rPr lang="en-US" sz="4800" b="1" dirty="0">
                <a:solidFill>
                  <a:srgbClr val="FFFFFF"/>
                </a:solidFill>
              </a:rPr>
            </a:br>
            <a:r>
              <a:rPr lang="en-US" sz="48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Fort Wayne Choice Neighborhoods </a:t>
            </a:r>
            <a:br>
              <a:rPr lang="en-US" sz="4800" b="1" dirty="0">
                <a:solidFill>
                  <a:srgbClr val="FFFFFF"/>
                </a:solidFill>
                <a:latin typeface="Amasis MT Pro Medium" panose="02040604050005020304" pitchFamily="18" charset="0"/>
              </a:rPr>
            </a:br>
            <a:r>
              <a:rPr lang="en-US" sz="48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SEFW CNI Neighborhood</a:t>
            </a:r>
            <a:br>
              <a:rPr lang="en-US" sz="4800" b="1" dirty="0">
                <a:solidFill>
                  <a:srgbClr val="FFFFFF"/>
                </a:solidFill>
                <a:latin typeface="Amasis MT Pro Medium" panose="02040604050005020304" pitchFamily="18" charset="0"/>
              </a:rPr>
            </a:br>
            <a:r>
              <a:rPr lang="en-US" sz="48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Implementation Process Informational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0ACCB-DE9E-5207-4341-F1817F1B7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3750" y="4831166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February 4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</a:rPr>
              <a:t>202</a:t>
            </a:r>
            <a:r>
              <a:rPr lang="en-US" dirty="0">
                <a:solidFill>
                  <a:srgbClr val="FFFFFF"/>
                </a:solidFill>
              </a:rPr>
              <a:t>6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4FD19E-C133-15CD-F2B3-9C19FDC2B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9CB5BF-BCE1-DF69-103F-062CBE71F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749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8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71362-6097-BDCB-D632-E8239421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>
            <a:extLst>
              <a:ext uri="{FF2B5EF4-FFF2-40B4-BE49-F238E27FC236}">
                <a16:creationId xmlns:a16="http://schemas.microsoft.com/office/drawing/2014/main" id="{A149ED03-C83B-4F83-5347-96534F6C2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2717" r="12717"/>
          <a:stretch/>
        </p:blipFill>
        <p:spPr bwMode="auto">
          <a:xfrm>
            <a:off x="0" y="0"/>
            <a:ext cx="76695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A61EB51-2195-6FE1-75F1-A43F0BD5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800" y="365125"/>
            <a:ext cx="3770971" cy="1325563"/>
          </a:xfrm>
        </p:spPr>
        <p:txBody>
          <a:bodyPr/>
          <a:lstStyle/>
          <a:p>
            <a:r>
              <a:rPr lang="en-GB" dirty="0">
                <a:latin typeface="Amasis MT Pro Medium" panose="02040604050005020304" pitchFamily="18" charset="0"/>
              </a:rPr>
              <a:t>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EF1637-518B-56F4-FE91-99A5E9EDD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1800" y="2348140"/>
            <a:ext cx="3770972" cy="43513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latin typeface="Amasis MT Pro Medium" panose="02040604050005020304" pitchFamily="18" charset="0"/>
              </a:rPr>
              <a:t>Opening Remarks</a:t>
            </a:r>
          </a:p>
          <a:p>
            <a:r>
              <a:rPr lang="en-US" dirty="0">
                <a:latin typeface="Amasis MT Pro Medium" panose="02040604050005020304" pitchFamily="18" charset="0"/>
              </a:rPr>
              <a:t>Choice Overview</a:t>
            </a:r>
          </a:p>
          <a:p>
            <a:r>
              <a:rPr lang="en-US" dirty="0">
                <a:latin typeface="Amasis MT Pro Medium" panose="02040604050005020304" pitchFamily="18" charset="0"/>
              </a:rPr>
              <a:t>Transformation Plan Overview</a:t>
            </a:r>
          </a:p>
          <a:p>
            <a:r>
              <a:rPr lang="en-US" dirty="0">
                <a:latin typeface="Amasis MT Pro Medium" panose="02040604050005020304" pitchFamily="18" charset="0"/>
              </a:rPr>
              <a:t>Implementation Process</a:t>
            </a:r>
          </a:p>
          <a:p>
            <a:r>
              <a:rPr lang="en-US" dirty="0">
                <a:latin typeface="Amasis MT Pro Medium" panose="02040604050005020304" pitchFamily="18" charset="0"/>
              </a:rPr>
              <a:t>Next Steps</a:t>
            </a:r>
          </a:p>
        </p:txBody>
      </p:sp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6D4B9319-C416-A187-3A72-A389A0F855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Southeast | Neighborhoods | Visit Fort Wayne, Indiana">
            <a:extLst>
              <a:ext uri="{FF2B5EF4-FFF2-40B4-BE49-F238E27FC236}">
                <a16:creationId xmlns:a16="http://schemas.microsoft.com/office/drawing/2014/main" id="{098D8D77-5BCE-9047-FDCF-F657E2B9C5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33"/>
          <a:stretch>
            <a:fillRect/>
          </a:stretch>
        </p:blipFill>
        <p:spPr bwMode="auto">
          <a:xfrm>
            <a:off x="1" y="0"/>
            <a:ext cx="76695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19A832-48CB-C2E8-8193-692EB3D1B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5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E0F6E-DB0F-10E4-D48B-B139FD4CE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9DADEFB-2544-D51F-FB2B-A194B2DD0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4290C7-59DE-F3F2-A881-4F011A6B9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A9492A6F-16F5-89D2-C6AF-93B527E67B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28AED7-67DF-062C-3F52-FE60563FE2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525" y="-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EB9CF0-5913-CD78-5855-BF42A3DEB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4450" y="1098977"/>
            <a:ext cx="5536146" cy="993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5200" b="1" dirty="0">
                <a:solidFill>
                  <a:srgbClr val="FFFFFF"/>
                </a:solidFill>
              </a:rPr>
            </a:br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Opening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12EE0-4673-C13C-A030-20A525EB6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4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A8A53-D1C3-870C-BAF7-AA46C2FDC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991F392-AEE0-F638-6C78-BC4080577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762112-E3E9-0D21-0F64-6A6B56906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3470F0DE-3A0D-DB4E-D0C5-E8BC76F47B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E4739E-007E-BB2E-BBCD-BB9EF7533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9E6E21-B298-1D41-0128-3D0FEA7F5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4450" y="1098977"/>
            <a:ext cx="5536146" cy="993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br>
              <a:rPr lang="en-US" sz="5200" b="1" dirty="0">
                <a:solidFill>
                  <a:srgbClr val="FFFFFF"/>
                </a:solidFill>
              </a:rPr>
            </a:br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Choice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DF89E-813A-1469-59FC-F0D068F02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6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92;p2">
            <a:extLst>
              <a:ext uri="{FF2B5EF4-FFF2-40B4-BE49-F238E27FC236}">
                <a16:creationId xmlns:a16="http://schemas.microsoft.com/office/drawing/2014/main" id="{01649E93-6BBC-3AB3-7599-FCCB3334D975}"/>
              </a:ext>
            </a:extLst>
          </p:cNvPr>
          <p:cNvSpPr txBox="1">
            <a:spLocks/>
          </p:cNvSpPr>
          <p:nvPr/>
        </p:nvSpPr>
        <p:spPr>
          <a:xfrm>
            <a:off x="566410" y="1683543"/>
            <a:ext cx="11257267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HUD’s Choice Neighborhoods program supports locally driven strategies to: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Revitalize distressed public and assisted housing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Improve access to housing, education, transportation, and economic opportunity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Strengthen neighborhoods through coordinated investments</a:t>
            </a:r>
            <a:endParaRPr lang="en-US" sz="26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The program focuses on three core areas: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HOUSING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PEOPLE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NEIGHBORHOODS</a:t>
            </a: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1185BB82-A1A0-7250-6528-56C02C03D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C59F3B3-0234-0862-A2C1-CCB3F6E7D42E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C8D00-9080-1334-4CBC-6F76538A6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CHOICE NEIGHBORHOODS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E796A3-0554-FA64-EDFE-44EAC5F27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D4BCB8-6C65-966E-8212-8D8DC3F66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8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B485DA-2C3D-739C-9035-5AAA09DCE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EAD76691-00ED-6F38-0839-44A8EDA31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8498A267-3BA4-A965-F4A1-02D253362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3F2DC009-F62D-1BE0-5E09-FF293556E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62947E0-8869-B06D-C175-0147E42A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B6C479-CDBB-B2F0-2809-5FBF943EB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92;p2">
            <a:extLst>
              <a:ext uri="{FF2B5EF4-FFF2-40B4-BE49-F238E27FC236}">
                <a16:creationId xmlns:a16="http://schemas.microsoft.com/office/drawing/2014/main" id="{A9815AB9-2680-D61B-A772-977519775EBF}"/>
              </a:ext>
            </a:extLst>
          </p:cNvPr>
          <p:cNvSpPr txBox="1">
            <a:spLocks/>
          </p:cNvSpPr>
          <p:nvPr/>
        </p:nvSpPr>
        <p:spPr>
          <a:xfrm>
            <a:off x="934732" y="1597432"/>
            <a:ext cx="10781881" cy="449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PLANNING GRANT*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30 months (2.5 years)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$500,000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Formulating the transformation plan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*Fort Wayne was awarded a Planning grant in 2022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IMPLEMENTATION GRANT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96 months (8 years)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Up to $26,000,000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• Implementing the transformation plan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asis MT Pro Medium" panose="02040604050005020304" pitchFamily="18" charset="0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ACECF890-ABF8-9EC7-FCF3-C20294BA4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F3EE92-0D3F-43ED-39E7-7C376CE1AAE5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1EE28-90D7-7B25-C369-64822E0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GRANT AWARDS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78DACC-77B7-20AD-9539-71FBE6D94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811CBF-A50C-A054-1541-CCE617B84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C663E-38A3-424C-5166-B4BCBDB93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57CEEFDA-6534-87C6-FA50-8434751F1B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87E8E0-4694-FBA4-F36C-C1CE73BA6E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366BDC-FCA3-555D-6331-9F50A4F57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4450" y="1098977"/>
            <a:ext cx="5536146" cy="993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Transformation Plan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3BCF37-8CA4-F47D-6AB1-FD987C8B0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16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8814C-B369-C049-8460-FB7DB4A61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3048F857-1E45-4DFA-8C19-47436D093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DC57B20E-ABAB-41E7-F8D2-DFF32AF3C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55608D04-E156-DD51-D1DA-3ED27A62B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7E4404-D249-B5B1-D9D9-1290DC10E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45E8A97-FEFA-DAD7-CAAA-0E852F928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79FEFA7C-D5DE-39AC-DB48-15FF5DB00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EECF3D-9FEE-6DEB-8A62-977DE2B26856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397F2-78D8-F5D5-2325-F1C67BDC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SEFW CNI NEIGHBORHOOD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FB0807-0D51-BEBA-9E32-9953D8C0BD67}"/>
              </a:ext>
            </a:extLst>
          </p:cNvPr>
          <p:cNvSpPr txBox="1"/>
          <p:nvPr/>
        </p:nvSpPr>
        <p:spPr>
          <a:xfrm>
            <a:off x="544655" y="1775533"/>
            <a:ext cx="679764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Northern Boundary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E Pontiac 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Southern Boundary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E Tillman Rd. &amp; McKinnie Ave.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Eastern Boundary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Wayne </a:t>
            </a:r>
            <a:r>
              <a:rPr lang="en-US" sz="2800" dirty="0" err="1">
                <a:solidFill>
                  <a:prstClr val="black"/>
                </a:solidFill>
                <a:latin typeface="Amasis MT Pro Medium" panose="02040604050005020304" pitchFamily="18" charset="0"/>
              </a:rPr>
              <a:t>Trce</a:t>
            </a: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./Hessen Cassel Rd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Western Boundary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Amasis MT Pro Medium" panose="02040604050005020304" pitchFamily="18" charset="0"/>
              </a:rPr>
              <a:t>Lafayette St. (US Hwy 27)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prstClr val="black"/>
              </a:solidFill>
              <a:latin typeface="Amasis MT Pro Medium" panose="02040604050005020304" pitchFamily="18" charset="0"/>
            </a:endParaRPr>
          </a:p>
          <a:p>
            <a:pPr lvl="1">
              <a:defRPr/>
            </a:pPr>
            <a:r>
              <a:rPr lang="en-US" sz="2000" dirty="0">
                <a:solidFill>
                  <a:prstClr val="black"/>
                </a:solidFill>
                <a:latin typeface="Amasis MT Pro Medium" panose="02040604050005020304" pitchFamily="18" charset="0"/>
              </a:rPr>
              <a:t>		Tall Oaks Apartments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2D0C6C-6AED-5E0A-A774-63462172C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63" t="8033" r="19121" b="14457"/>
          <a:stretch>
            <a:fillRect/>
          </a:stretch>
        </p:blipFill>
        <p:spPr>
          <a:xfrm>
            <a:off x="6890041" y="1775533"/>
            <a:ext cx="4095455" cy="44585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B27AAD44-23EB-B4E3-B854-AF9FE712F2BF}"/>
              </a:ext>
            </a:extLst>
          </p:cNvPr>
          <p:cNvSpPr/>
          <p:nvPr/>
        </p:nvSpPr>
        <p:spPr>
          <a:xfrm>
            <a:off x="1916156" y="5620538"/>
            <a:ext cx="378180" cy="36418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129A60C5-CF34-B0C8-55B0-3FBE0486B7CF}"/>
              </a:ext>
            </a:extLst>
          </p:cNvPr>
          <p:cNvSpPr/>
          <p:nvPr/>
        </p:nvSpPr>
        <p:spPr>
          <a:xfrm>
            <a:off x="8821135" y="5776484"/>
            <a:ext cx="233266" cy="208239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E1BF8EE-2803-7D5E-F03B-81FE3DABC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BFCE40-4A10-3999-1612-EE9B3065C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61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TRANSFORMATION PLAN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695923D-632B-6526-6058-4A8716A97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5299" y="3296565"/>
            <a:ext cx="11623793" cy="1176420"/>
          </a:xfrm>
        </p:spPr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Approved by HUD 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800"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August 2025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2C1E11-8DA1-8781-65C6-604033B5D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636" y="1647691"/>
            <a:ext cx="6358029" cy="447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4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4F7794-613B-FD01-94AA-33A2BC1D2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B3719E90-088C-3183-E036-48E4DA336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ACCE5868-8207-A88B-7937-2837D117C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A6BCDF47-FFF6-08AA-AF19-785EA80C6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A31CBA-98AE-4E00-279E-1C544CE10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D313215-8B23-69F4-314C-7453CF148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B258CEBC-B16B-3E7D-F67B-B97A29D05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062F3-AEDF-C0D5-399B-31BF9C48228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36F122-DC85-7523-92FC-D7693CB3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PLAN VISION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F4FE52-9880-7F63-55F2-09C62226A298}"/>
              </a:ext>
            </a:extLst>
          </p:cNvPr>
          <p:cNvSpPr txBox="1"/>
          <p:nvPr/>
        </p:nvSpPr>
        <p:spPr>
          <a:xfrm>
            <a:off x="339980" y="2228345"/>
            <a:ext cx="1128757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CREATING A NEW LEGACY THAT PROMOTES COMMUNITY, AFFORDABILITY, ACCESSIBILITY,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Medium" panose="02040604050005020304" pitchFamily="18" charset="0"/>
                <a:ea typeface="+mn-ea"/>
                <a:cs typeface="+mn-cs"/>
              </a:rPr>
              <a:t>AND OPPORTUNITY FOR ALL!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9EF782-2C47-E423-9778-91E9B6BA1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4BA2D4-0872-6B31-3F31-07BF76C33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46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39A39-0E38-204B-F918-52CEE9C7B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0ED219-C166-1206-020E-747EA08C28B1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07756-43B8-5946-2B90-E658746A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HOUSING PLAN GOALS</a:t>
            </a:r>
          </a:p>
        </p:txBody>
      </p:sp>
      <p:pic>
        <p:nvPicPr>
          <p:cNvPr id="4" name="Image 299">
            <a:extLst>
              <a:ext uri="{FF2B5EF4-FFF2-40B4-BE49-F238E27FC236}">
                <a16:creationId xmlns:a16="http://schemas.microsoft.com/office/drawing/2014/main" id="{8347EE00-4DD2-A485-CBF0-5EBFF80A5A9E}"/>
              </a:ext>
            </a:extLst>
          </p:cNvPr>
          <p:cNvPicPr>
            <a:picLocks/>
          </p:cNvPicPr>
          <p:nvPr/>
        </p:nvPicPr>
        <p:blipFill>
          <a:blip r:embed="rId2"/>
          <a:srcRect/>
          <a:stretch/>
        </p:blipFill>
        <p:spPr>
          <a:xfrm>
            <a:off x="5165643" y="1874959"/>
            <a:ext cx="6835554" cy="4557036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6B4F0D-5C70-EFE5-59BD-C80C9E520F59}"/>
              </a:ext>
            </a:extLst>
          </p:cNvPr>
          <p:cNvSpPr txBox="1"/>
          <p:nvPr/>
        </p:nvSpPr>
        <p:spPr>
          <a:xfrm>
            <a:off x="58835" y="2495837"/>
            <a:ext cx="4974843" cy="2149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1. PROVIDE MORE DIVERSE HOUSING OPTIONS</a:t>
            </a:r>
          </a:p>
          <a:p>
            <a:pPr marL="45085">
              <a:lnSpc>
                <a:spcPct val="150000"/>
              </a:lnSpc>
              <a:spcBef>
                <a:spcPts val="110"/>
              </a:spcBef>
            </a:pPr>
            <a:endParaRPr lang="en-US" b="1" dirty="0">
              <a:solidFill>
                <a:srgbClr val="231F20"/>
              </a:solidFill>
              <a:effectLst/>
              <a:latin typeface="Glacial Indifference" pitchFamily="50" charset="0"/>
              <a:ea typeface="Glacial Indifference" pitchFamily="50" charset="0"/>
              <a:cs typeface="Glacial Indifference" pitchFamily="50" charset="0"/>
            </a:endParaRP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2. HOMEOWNERSHIP PROGRAM AWARENESS AND EXECUTION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CC92B2-68C9-70D1-26FD-6832FA26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7C5A4-8BBF-49F6-4CF3-C9BBA32DF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pic>
        <p:nvPicPr>
          <p:cNvPr id="7" name="Picture 6" descr="A logo for a home&#10;&#10;Description automatically generated">
            <a:extLst>
              <a:ext uri="{FF2B5EF4-FFF2-40B4-BE49-F238E27FC236}">
                <a16:creationId xmlns:a16="http://schemas.microsoft.com/office/drawing/2014/main" id="{621A3093-B4DC-B3F7-E218-0C36A217E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946" y="6047844"/>
            <a:ext cx="983768" cy="7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2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B0E4CE-004B-45C7-AA1A-FF2691BB9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5F16CA0A-E9E7-F5DC-BFC9-5E01DBE82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FF04F384-DB45-4637-51C3-248CDC7AD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C956C9F2-061D-13E0-3565-993FCDD95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1DED44-0ADD-0AD3-3D8B-59B74399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EA19CB1-2CB6-D597-0D47-CC0254AD5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0CE7D4-20D3-53C1-42A3-05A9D084D8D3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39167-2101-BF77-9E6E-C077B1F7F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PEOPLE PLAN GOALS</a:t>
            </a:r>
          </a:p>
        </p:txBody>
      </p:sp>
      <p:pic>
        <p:nvPicPr>
          <p:cNvPr id="4" name="Image 299">
            <a:extLst>
              <a:ext uri="{FF2B5EF4-FFF2-40B4-BE49-F238E27FC236}">
                <a16:creationId xmlns:a16="http://schemas.microsoft.com/office/drawing/2014/main" id="{FBADEE1C-91E2-7051-47C1-DCFE6EC1D2E4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5643" y="1829523"/>
            <a:ext cx="6835554" cy="4796385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F5F6AC-2D90-45F2-C1FB-7FE03F3970A2}"/>
              </a:ext>
            </a:extLst>
          </p:cNvPr>
          <p:cNvSpPr txBox="1"/>
          <p:nvPr/>
        </p:nvSpPr>
        <p:spPr>
          <a:xfrm>
            <a:off x="95400" y="1981514"/>
            <a:ext cx="4974843" cy="3883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</a:t>
            </a:r>
            <a:r>
              <a:rPr lang="en-US" sz="1600" b="1" spc="265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3.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IMPROVE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ACCESS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TO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QUALITY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EDUCATION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FOR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ALL</a:t>
            </a:r>
            <a:r>
              <a:rPr lang="en-US" sz="1600" b="1" spc="27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-20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AGES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</a:t>
            </a:r>
            <a:r>
              <a:rPr lang="en-US" sz="1600" b="1" spc="23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4.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EXPAND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ADULT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EDUCATION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AND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4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SKILL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4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DEVELOPMENT</a:t>
            </a:r>
            <a:r>
              <a:rPr lang="en-US" sz="1600" b="1" spc="2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OPPORTUNITIES</a:t>
            </a:r>
            <a:endParaRPr lang="en-GB" sz="1600" dirty="0">
              <a:latin typeface="Glacial Indifference" pitchFamily="50" charset="0"/>
              <a:ea typeface="Glacial Indifference" pitchFamily="50" charset="0"/>
              <a:cs typeface="Glacial Indifference" pitchFamily="50" charset="0"/>
            </a:endParaRP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5.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PROVIDE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POSITIVE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AND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ENGAGING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OPPORTUNITIES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FOR</a:t>
            </a:r>
            <a:r>
              <a:rPr lang="en-US" sz="1600" b="1" spc="2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-1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YOUTH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</a:t>
            </a:r>
            <a:r>
              <a:rPr lang="en-US" sz="1600" b="1" spc="26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6.</a:t>
            </a:r>
            <a:r>
              <a:rPr lang="en-US" sz="1600" b="1" spc="27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FOSTER</a:t>
            </a:r>
            <a:r>
              <a:rPr lang="en-US" sz="1600" b="1" spc="27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YOUTH</a:t>
            </a:r>
            <a:r>
              <a:rPr lang="en-US" sz="1600" b="1" spc="27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EMPLOYMENT</a:t>
            </a:r>
            <a:r>
              <a:rPr lang="en-US" sz="1600" b="1" spc="27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AND</a:t>
            </a:r>
            <a:r>
              <a:rPr lang="en-US" sz="1600" b="1" spc="27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CAREER</a:t>
            </a:r>
            <a:r>
              <a:rPr lang="en-US" sz="1600" b="1" spc="27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READINESS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</a:t>
            </a:r>
            <a:r>
              <a:rPr lang="en-US" sz="1600" b="1" spc="20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7.</a:t>
            </a:r>
            <a:r>
              <a:rPr lang="en-US" sz="1600" b="1" spc="21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ENHANCE</a:t>
            </a:r>
            <a:r>
              <a:rPr lang="en-US" sz="1600" b="1" spc="21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ACCESS</a:t>
            </a:r>
            <a:r>
              <a:rPr lang="en-US" sz="1600" b="1" spc="22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TO</a:t>
            </a:r>
            <a:r>
              <a:rPr lang="en-US" sz="1600" b="1" spc="21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HEALTH</a:t>
            </a:r>
            <a:r>
              <a:rPr lang="en-US" sz="1600" b="1" spc="21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AND</a:t>
            </a:r>
            <a:r>
              <a:rPr lang="en-US" sz="1600" b="1" spc="215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5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WELLNESS</a:t>
            </a:r>
            <a:r>
              <a:rPr lang="en-US" sz="1600" b="1" spc="22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 </a:t>
            </a:r>
            <a:r>
              <a:rPr lang="en-US" sz="1600" b="1" spc="40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SERVICES</a:t>
            </a:r>
            <a:endParaRPr lang="en-GB" sz="1600" dirty="0">
              <a:latin typeface="Glacial Indifference" pitchFamily="50" charset="0"/>
              <a:ea typeface="Glacial Indifference" pitchFamily="50" charset="0"/>
              <a:cs typeface="Glacial Indifference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9C801C-4772-0763-0D28-90EDEB5E9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C7AFB6-8269-EB43-7102-7D70CB4F3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pic>
        <p:nvPicPr>
          <p:cNvPr id="12" name="Picture 11" descr="A logo for a home&#10;&#10;Description automatically generated">
            <a:extLst>
              <a:ext uri="{FF2B5EF4-FFF2-40B4-BE49-F238E27FC236}">
                <a16:creationId xmlns:a16="http://schemas.microsoft.com/office/drawing/2014/main" id="{C647C4DA-DA9F-9AFB-B5BA-84EDC20C4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946" y="6047844"/>
            <a:ext cx="983768" cy="7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5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EFB7F-F70D-7F7E-D0B3-E5A56EBDA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E0742F41-1355-51FA-19D1-BEFD94783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58758B59-5287-4BCF-CE00-953491401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8364960F-94E8-ADAD-136D-A4229D346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BCD69F-A1FF-B2FF-E34A-0E81CD65C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568553B-86C9-2223-DBC3-5FAE3FEC3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4B6939-D65E-E414-D1F3-2779C88600DB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DC438A-E326-2882-303A-E1B0B005D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NEIGHBORHOOD PLAN GOALS</a:t>
            </a:r>
          </a:p>
        </p:txBody>
      </p:sp>
      <p:pic>
        <p:nvPicPr>
          <p:cNvPr id="4" name="Image 299">
            <a:extLst>
              <a:ext uri="{FF2B5EF4-FFF2-40B4-BE49-F238E27FC236}">
                <a16:creationId xmlns:a16="http://schemas.microsoft.com/office/drawing/2014/main" id="{126391C3-2753-5FBD-6998-A02420E5425D}"/>
              </a:ext>
            </a:extLst>
          </p:cNvPr>
          <p:cNvPicPr>
            <a:picLocks/>
          </p:cNvPicPr>
          <p:nvPr/>
        </p:nvPicPr>
        <p:blipFill>
          <a:blip r:embed="rId2"/>
          <a:srcRect/>
          <a:stretch/>
        </p:blipFill>
        <p:spPr>
          <a:xfrm>
            <a:off x="5246804" y="1829523"/>
            <a:ext cx="6673231" cy="4796385"/>
          </a:xfrm>
          <a:prstGeom prst="rect">
            <a:avLst/>
          </a:prstGeom>
          <a:solidFill>
            <a:schemeClr val="tx2"/>
          </a:solidFill>
          <a:ln w="57150">
            <a:solidFill>
              <a:schemeClr val="tx2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71BA63-AA75-5861-DBFA-42CF003A449C}"/>
              </a:ext>
            </a:extLst>
          </p:cNvPr>
          <p:cNvSpPr txBox="1"/>
          <p:nvPr/>
        </p:nvSpPr>
        <p:spPr>
          <a:xfrm>
            <a:off x="95400" y="2316377"/>
            <a:ext cx="4974843" cy="313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effectLst/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10. IMPROVING POLICING AND SECURITY EFFORTS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11. IMPROVE ACCESS TO DISABILITY-FRIENDLY ROUTES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12. ACCESS TO ALTERNATIVE OPTIONS FOR MOBILITY AND CONNECTIVITY</a:t>
            </a:r>
          </a:p>
          <a:p>
            <a:pPr marL="330835" indent="-285750">
              <a:lnSpc>
                <a:spcPct val="150000"/>
              </a:lnSpc>
              <a:spcBef>
                <a:spcPts val="11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231F20"/>
                </a:solidFill>
                <a:latin typeface="Glacial Indifference" pitchFamily="50" charset="0"/>
                <a:ea typeface="Glacial Indifference" pitchFamily="50" charset="0"/>
                <a:cs typeface="Glacial Indifference" pitchFamily="50" charset="0"/>
              </a:rPr>
              <a:t>GOAL 13. ENCOURAGE RESPONSIBLE LAND USE AND ENERGY PRACTICES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9DCA00-73C5-A693-6848-ADE506E8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02849A-C2D1-D417-753A-D88FADBBB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pic>
        <p:nvPicPr>
          <p:cNvPr id="7" name="Picture 6" descr="A logo for a home&#10;&#10;Description automatically generated">
            <a:extLst>
              <a:ext uri="{FF2B5EF4-FFF2-40B4-BE49-F238E27FC236}">
                <a16:creationId xmlns:a16="http://schemas.microsoft.com/office/drawing/2014/main" id="{5EFBA50B-ECDA-75C2-D61E-94A93521F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946" y="6047844"/>
            <a:ext cx="983768" cy="76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45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0B6B-A274-1FE3-1C0B-DEC35997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BFDEEEE4-D9B5-5C18-6C20-B153F37F73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5B7840-30AA-09D1-07CC-942CA8EB5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BC86F-D6B5-70D2-DC1B-B07173A2E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4450" y="1098977"/>
            <a:ext cx="5536146" cy="993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Implementation Process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707C15-0907-98BF-60A4-9209534FD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15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latin typeface="Amasis MT Pro Medium" panose="02040604050005020304" pitchFamily="18" charset="0"/>
              </a:rPr>
              <a:t>APPLICATION: IMPORTANT INFO</a:t>
            </a:r>
            <a:endParaRPr lang="en-US" sz="4000" dirty="0">
              <a:solidFill>
                <a:srgbClr val="FFFFFF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E5BCEEA5-5F83-843F-370D-B197253FE7C3}"/>
              </a:ext>
            </a:extLst>
          </p:cNvPr>
          <p:cNvSpPr>
            <a:spLocks noGrp="1"/>
          </p:cNvSpPr>
          <p:nvPr/>
        </p:nvSpPr>
        <p:spPr>
          <a:xfrm>
            <a:off x="726891" y="1889155"/>
            <a:ext cx="5131850" cy="438164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Aptos" panose="0211000402020202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Aptos" panose="0211000402020202020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Aptos" panose="0211000402020202020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Aptos" panose="02110004020202020204"/>
              </a:defRPr>
            </a:lvl9pPr>
          </a:lstStyle>
          <a:p>
            <a:pPr marL="457200" lvl="1" indent="0" algn="ctr">
              <a:buNone/>
            </a:pPr>
            <a:r>
              <a:rPr lang="en-US" sz="3800" dirty="0">
                <a:latin typeface="Amasis MT Pro Medium" panose="02040604050005020304" pitchFamily="18" charset="0"/>
              </a:rPr>
              <a:t>Due Date </a:t>
            </a:r>
          </a:p>
          <a:p>
            <a:pPr marL="457200" lvl="1" indent="0" algn="ctr">
              <a:buNone/>
            </a:pPr>
            <a:r>
              <a:rPr lang="en-US" sz="3800" dirty="0">
                <a:solidFill>
                  <a:srgbClr val="FF0000"/>
                </a:solidFill>
                <a:latin typeface="Amasis MT Pro Medium" panose="02040604050005020304" pitchFamily="18" charset="0"/>
              </a:rPr>
              <a:t>March 9, 2026</a:t>
            </a:r>
          </a:p>
          <a:p>
            <a:pPr marL="457200" lvl="1" indent="0" algn="ctr">
              <a:buNone/>
            </a:pPr>
            <a:endParaRPr lang="en-US" sz="3800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457200" lvl="1" indent="0" algn="ctr">
              <a:buNone/>
            </a:pPr>
            <a:r>
              <a:rPr lang="en-US" sz="3800" dirty="0">
                <a:latin typeface="Amasis MT Pro Medium" panose="02040604050005020304" pitchFamily="18" charset="0"/>
              </a:rPr>
              <a:t>Available Funding</a:t>
            </a:r>
          </a:p>
          <a:p>
            <a:pPr marL="457200" lvl="1" indent="0" algn="ctr">
              <a:buNone/>
            </a:pPr>
            <a:r>
              <a:rPr lang="en-US" sz="3800" dirty="0">
                <a:solidFill>
                  <a:srgbClr val="FF0000"/>
                </a:solidFill>
                <a:latin typeface="Amasis MT Pro Medium" panose="02040604050005020304" pitchFamily="18" charset="0"/>
              </a:rPr>
              <a:t>$75,000,000</a:t>
            </a:r>
          </a:p>
          <a:p>
            <a:pPr marL="457200" lvl="1" indent="0" algn="ctr">
              <a:buNone/>
            </a:pPr>
            <a:endParaRPr lang="en-US" sz="3800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457200" lvl="1" indent="0" algn="ctr">
              <a:buNone/>
            </a:pPr>
            <a:r>
              <a:rPr lang="en-US" sz="3800" dirty="0">
                <a:latin typeface="Amasis MT Pro Medium" panose="02040604050005020304" pitchFamily="18" charset="0"/>
              </a:rPr>
              <a:t>Highest Request</a:t>
            </a:r>
          </a:p>
          <a:p>
            <a:pPr marL="457200" lvl="1" indent="0" algn="ctr">
              <a:buNone/>
            </a:pPr>
            <a:r>
              <a:rPr lang="en-US" sz="3800" dirty="0">
                <a:solidFill>
                  <a:srgbClr val="FF0000"/>
                </a:solidFill>
                <a:latin typeface="Amasis MT Pro Medium" panose="02040604050005020304" pitchFamily="18" charset="0"/>
              </a:rPr>
              <a:t>$26,000,000 </a:t>
            </a:r>
          </a:p>
          <a:p>
            <a:pPr marL="457200" lvl="1" indent="0" algn="ctr">
              <a:buNone/>
            </a:pPr>
            <a:endParaRPr lang="en-US" sz="3800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457200" lvl="1" indent="0" algn="ctr">
              <a:buNone/>
            </a:pPr>
            <a:r>
              <a:rPr lang="en-US" sz="3800" dirty="0">
                <a:latin typeface="Amasis MT Pro Medium" panose="02040604050005020304" pitchFamily="18" charset="0"/>
              </a:rPr>
              <a:t>Expected Awards</a:t>
            </a:r>
          </a:p>
          <a:p>
            <a:pPr marL="457200" lvl="1" indent="0" algn="ctr">
              <a:buNone/>
            </a:pPr>
            <a:r>
              <a:rPr lang="en-US" sz="3800" dirty="0">
                <a:solidFill>
                  <a:srgbClr val="FF0000"/>
                </a:solidFill>
                <a:latin typeface="Amasis MT Pro Medium" panose="02040604050005020304" pitchFamily="18" charset="0"/>
              </a:rPr>
              <a:t>Four (4)</a:t>
            </a:r>
          </a:p>
          <a:p>
            <a:pPr lvl="1"/>
            <a:endParaRPr lang="en-US" sz="2000" dirty="0">
              <a:latin typeface="Amasis MT Pro Medium" panose="02040604050005020304" pitchFamily="18" charset="0"/>
            </a:endParaRPr>
          </a:p>
        </p:txBody>
      </p:sp>
      <p:pic>
        <p:nvPicPr>
          <p:cNvPr id="14" name="Picture 13" descr="A logo for a neighborhood&#10;&#10;AI-generated content may be incorrect.">
            <a:extLst>
              <a:ext uri="{FF2B5EF4-FFF2-40B4-BE49-F238E27FC236}">
                <a16:creationId xmlns:a16="http://schemas.microsoft.com/office/drawing/2014/main" id="{C871A774-91A4-F3FA-B85C-E15D06129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8503" y="1803551"/>
            <a:ext cx="4444489" cy="426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20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APPLICATION: FUNDING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D127F8ED-46B7-D2D7-3680-326A2068D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753" y="1729868"/>
            <a:ext cx="11131064" cy="43816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latin typeface="Amasis MT Pro Medium" panose="02040604050005020304" pitchFamily="18" charset="0"/>
              </a:rPr>
              <a:t>HUD Choice Grant Funds Coverage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masis MT Pro Medium" panose="02040604050005020304" pitchFamily="18" charset="0"/>
              </a:rPr>
              <a:t>Replacement Housing - 75%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masis MT Pro Medium" panose="02040604050005020304" pitchFamily="18" charset="0"/>
              </a:rPr>
              <a:t>Supportive Services  - 15%</a:t>
            </a:r>
          </a:p>
          <a:p>
            <a:pPr lvl="1">
              <a:lnSpc>
                <a:spcPct val="160000"/>
              </a:lnSpc>
            </a:pPr>
            <a:r>
              <a:rPr lang="en-US" dirty="0">
                <a:latin typeface="Amasis MT Pro Medium" panose="02040604050005020304" pitchFamily="18" charset="0"/>
              </a:rPr>
              <a:t>Critical Community Improvements* - 10%</a:t>
            </a:r>
          </a:p>
          <a:p>
            <a:pPr marL="457200" lvl="1" indent="0">
              <a:buNone/>
            </a:pPr>
            <a:endParaRPr lang="en-US" sz="3200" dirty="0">
              <a:solidFill>
                <a:srgbClr val="FF0000"/>
              </a:solidFill>
              <a:latin typeface="Amasis MT Pro Medium" panose="02040604050005020304" pitchFamily="18" charset="0"/>
            </a:endParaRPr>
          </a:p>
          <a:p>
            <a:pPr marL="457200" lvl="1" indent="0">
              <a:buNone/>
            </a:pPr>
            <a:r>
              <a:rPr lang="en-US" dirty="0">
                <a:latin typeface="Amasis MT Pro Medium" panose="02040604050005020304" pitchFamily="18" charset="0"/>
              </a:rPr>
              <a:t>Other funding sources will be sought out to implement the plan fully.</a:t>
            </a:r>
          </a:p>
          <a:p>
            <a:pPr marL="457200" lvl="1" indent="0">
              <a:buNone/>
            </a:pPr>
            <a:endParaRPr lang="en-US" sz="3200" dirty="0">
              <a:latin typeface="Amasis MT Pro Medium" panose="02040604050005020304" pitchFamily="18" charset="0"/>
            </a:endParaRPr>
          </a:p>
          <a:p>
            <a:pPr marL="457200" lvl="1" indent="0">
              <a:buNone/>
            </a:pPr>
            <a:r>
              <a:rPr lang="en-US" sz="1600" dirty="0">
                <a:latin typeface="Amasis MT Pro Medium" panose="02040604050005020304" pitchFamily="18" charset="0"/>
              </a:rPr>
              <a:t>*Grant-funded, physical community and economic development projects that advance the neighborhood outcomes proposed in the Transformation Plan.</a:t>
            </a:r>
          </a:p>
          <a:p>
            <a:pPr marL="457200" lvl="1" indent="0">
              <a:buNone/>
            </a:pPr>
            <a:endParaRPr lang="en-US" sz="4400" dirty="0">
              <a:latin typeface="Amasis MT Pro Medium" panose="02040604050005020304" pitchFamily="18" charset="0"/>
            </a:endParaRPr>
          </a:p>
          <a:p>
            <a:pPr marL="457200" lvl="1" indent="0">
              <a:buNone/>
            </a:pPr>
            <a:endParaRPr lang="en-US" sz="4400" dirty="0">
              <a:latin typeface="Amasis MT Pro Medium" panose="02040604050005020304" pitchFamily="18" charset="0"/>
            </a:endParaRPr>
          </a:p>
          <a:p>
            <a:pPr lvl="1"/>
            <a:endParaRPr lang="en-US" sz="28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6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POST-AWARD: OUTCOMES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A0BC4025-184D-E64D-F875-A13A07DE1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80" y="1806566"/>
            <a:ext cx="6579451" cy="46422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latin typeface="Amasis MT Pro Medium" panose="02040604050005020304" pitchFamily="18" charset="0"/>
              </a:rPr>
              <a:t>If awarded, the Implementation Grant would support: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Phased redevelopment or rehabilitation of housing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Continued resident and community engagement 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Partnerships with local organizations and agencies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Community cohesion and growth</a:t>
            </a:r>
          </a:p>
        </p:txBody>
      </p:sp>
      <p:pic>
        <p:nvPicPr>
          <p:cNvPr id="7" name="Picture 6" descr="A logo for a neighborhood&#10;&#10;AI-generated content may be incorrect.">
            <a:extLst>
              <a:ext uri="{FF2B5EF4-FFF2-40B4-BE49-F238E27FC236}">
                <a16:creationId xmlns:a16="http://schemas.microsoft.com/office/drawing/2014/main" id="{A029938E-129B-2C2E-89F7-847513DFF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8503" y="1803551"/>
            <a:ext cx="4444489" cy="426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65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INVOLVEMENT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AF1D5DE4-DB53-A67A-1FDA-D1066B3157AB}"/>
              </a:ext>
            </a:extLst>
          </p:cNvPr>
          <p:cNvSpPr txBox="1">
            <a:spLocks/>
          </p:cNvSpPr>
          <p:nvPr/>
        </p:nvSpPr>
        <p:spPr>
          <a:xfrm>
            <a:off x="902834" y="1838562"/>
            <a:ext cx="10189709" cy="42276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Font typeface="Arial" panose="020B0604020202020204" pitchFamily="34" charset="0"/>
              <a:buNone/>
            </a:pPr>
            <a:r>
              <a:rPr lang="en-US" sz="2800" b="1" u="sng" dirty="0">
                <a:latin typeface="Amasis MT Pro Medium" panose="02040604050005020304" pitchFamily="18" charset="0"/>
              </a:rPr>
              <a:t>How can Residents and Partners stay involved throughout the Implementation process?</a:t>
            </a:r>
          </a:p>
          <a:p>
            <a:pPr lvl="1"/>
            <a:endParaRPr lang="en-US" sz="2800" dirty="0">
              <a:latin typeface="Amasis MT Pro Medium" panose="02040604050005020304" pitchFamily="18" charset="0"/>
            </a:endParaRP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Ongoing engagement through meetings and feedback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Program and service delivery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Leverage contributions (cash and/or in-kind support)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Providing data and local knowledge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Community outreach and communication</a:t>
            </a: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Monitoring progress and outcomes</a:t>
            </a:r>
            <a:endParaRPr lang="en-US" sz="2000" dirty="0">
              <a:latin typeface="Amasis MT Pro Medium" panose="020406040500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20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099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30B6B-A274-1FE3-1C0B-DEC35997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GWC Choice Neighborhood - The Gateway Community">
            <a:extLst>
              <a:ext uri="{FF2B5EF4-FFF2-40B4-BE49-F238E27FC236}">
                <a16:creationId xmlns:a16="http://schemas.microsoft.com/office/drawing/2014/main" id="{BFDEEEE4-D9B5-5C18-6C20-B153F37F73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5B7840-30AA-09D1-07CC-942CA8EB5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BC86F-D6B5-70D2-DC1B-B07173A2E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4450" y="1098977"/>
            <a:ext cx="5536146" cy="9938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Next Steps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707C15-0907-98BF-60A4-9209534FD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03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UPCOMING MILESTONES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7E242B81-5078-6293-7A5A-9F7907EA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80" y="2093784"/>
            <a:ext cx="6482887" cy="402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Submit application </a:t>
            </a:r>
          </a:p>
          <a:p>
            <a:pPr lvl="2"/>
            <a:r>
              <a:rPr lang="en-US" sz="2800" dirty="0">
                <a:latin typeface="Amasis MT Pro Medium" panose="02040604050005020304" pitchFamily="18" charset="0"/>
              </a:rPr>
              <a:t>March 9</a:t>
            </a:r>
            <a:r>
              <a:rPr lang="en-US" sz="2800" baseline="30000" dirty="0">
                <a:latin typeface="Amasis MT Pro Medium" panose="02040604050005020304" pitchFamily="18" charset="0"/>
              </a:rPr>
              <a:t>th</a:t>
            </a:r>
            <a:r>
              <a:rPr lang="en-US" sz="2800" dirty="0">
                <a:latin typeface="Amasis MT Pro Medium" panose="02040604050005020304" pitchFamily="18" charset="0"/>
              </a:rPr>
              <a:t> 2026</a:t>
            </a:r>
          </a:p>
          <a:p>
            <a:endParaRPr lang="en-US" sz="3600" dirty="0">
              <a:latin typeface="Amasis MT Pro Medium" panose="02040604050005020304" pitchFamily="18" charset="0"/>
            </a:endParaRPr>
          </a:p>
          <a:p>
            <a:pPr lvl="1"/>
            <a:r>
              <a:rPr lang="en-US" sz="2800" dirty="0">
                <a:latin typeface="Amasis MT Pro Medium" panose="02040604050005020304" pitchFamily="18" charset="0"/>
              </a:rPr>
              <a:t>Complete Early Action Activity </a:t>
            </a:r>
          </a:p>
          <a:p>
            <a:pPr lvl="2"/>
            <a:r>
              <a:rPr lang="en-US" sz="2800" dirty="0">
                <a:latin typeface="Amasis MT Pro Medium" panose="02040604050005020304" pitchFamily="18" charset="0"/>
              </a:rPr>
              <a:t>June 2026</a:t>
            </a:r>
          </a:p>
          <a:p>
            <a:pPr lvl="1"/>
            <a:endParaRPr lang="en-US" sz="2000" dirty="0">
              <a:latin typeface="Amasis MT Pro Medium" panose="02040604050005020304" pitchFamily="18" charset="0"/>
            </a:endParaRPr>
          </a:p>
          <a:p>
            <a:pPr marL="457200" lvl="1" indent="0">
              <a:buNone/>
            </a:pPr>
            <a:r>
              <a:rPr lang="en-US" sz="1600" i="1" dirty="0">
                <a:solidFill>
                  <a:srgbClr val="FF0000"/>
                </a:solidFill>
                <a:latin typeface="Amasis MT Pro Medium" panose="02040604050005020304" pitchFamily="18" charset="0"/>
              </a:rPr>
              <a:t>*Dates are subject to change.</a:t>
            </a:r>
          </a:p>
          <a:p>
            <a:pPr marL="457200" lvl="1" indent="0">
              <a:buNone/>
            </a:pPr>
            <a:endParaRPr lang="en-US" sz="2000" dirty="0">
              <a:latin typeface="Amasis MT Pro Medium" panose="02040604050005020304" pitchFamily="18" charset="0"/>
            </a:endParaRPr>
          </a:p>
        </p:txBody>
      </p:sp>
      <p:pic>
        <p:nvPicPr>
          <p:cNvPr id="7" name="Picture 6" descr="A logo for a neighborhood&#10;&#10;AI-generated content may be incorrect.">
            <a:extLst>
              <a:ext uri="{FF2B5EF4-FFF2-40B4-BE49-F238E27FC236}">
                <a16:creationId xmlns:a16="http://schemas.microsoft.com/office/drawing/2014/main" id="{2D1C339C-2DBD-9F38-1043-98C123A26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5667" y="1781938"/>
            <a:ext cx="4444489" cy="426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48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7F365-A510-A0C5-69DE-E3C5AC21B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4">
            <a:extLst>
              <a:ext uri="{FF2B5EF4-FFF2-40B4-BE49-F238E27FC236}">
                <a16:creationId xmlns:a16="http://schemas.microsoft.com/office/drawing/2014/main" id="{761151AE-1EF2-AE42-10B5-5EC23B17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6">
            <a:extLst>
              <a:ext uri="{FF2B5EF4-FFF2-40B4-BE49-F238E27FC236}">
                <a16:creationId xmlns:a16="http://schemas.microsoft.com/office/drawing/2014/main" id="{9230D23C-A9E8-7490-DA71-601DBFE95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DAD58D3E-AC00-5654-5B11-F8D173F3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FCFDA80-8E43-D28E-9CB4-85855E590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5BCDA1-68FC-2D14-0852-89836495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logo for a home&#10;&#10;Description automatically generated">
            <a:extLst>
              <a:ext uri="{FF2B5EF4-FFF2-40B4-BE49-F238E27FC236}">
                <a16:creationId xmlns:a16="http://schemas.microsoft.com/office/drawing/2014/main" id="{218F9EE6-E487-6400-ED01-9D3490AC8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496" y="6047846"/>
            <a:ext cx="983768" cy="7683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F97C5B-E48C-A31D-C022-BAF7FE497C34}"/>
              </a:ext>
            </a:extLst>
          </p:cNvPr>
          <p:cNvSpPr/>
          <p:nvPr/>
        </p:nvSpPr>
        <p:spPr>
          <a:xfrm>
            <a:off x="0" y="-3"/>
            <a:ext cx="12192000" cy="1589314"/>
          </a:xfrm>
          <a:prstGeom prst="rect">
            <a:avLst/>
          </a:prstGeom>
          <a:solidFill>
            <a:srgbClr val="041E31"/>
          </a:solidFill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8B84A-2B4F-4C4A-7686-C15A0E7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246" y="291723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Amasis MT Pro Medium" panose="02040604050005020304" pitchFamily="18" charset="0"/>
              </a:rPr>
              <a:t>FEEDBACK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4F8475-582E-5704-2B9D-05C4FD5AB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6" y="206119"/>
            <a:ext cx="1261125" cy="1282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38BC4-B1D6-4EE8-7E31-2491C6D03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23" y="6129979"/>
            <a:ext cx="1182366" cy="604035"/>
          </a:xfrm>
          <a:prstGeom prst="rect">
            <a:avLst/>
          </a:prstGeom>
        </p:spPr>
      </p:pic>
      <p:pic>
        <p:nvPicPr>
          <p:cNvPr id="4" name="Picture 3" descr="A logo for a neighborhood&#10;&#10;AI-generated content may be incorrect.">
            <a:extLst>
              <a:ext uri="{FF2B5EF4-FFF2-40B4-BE49-F238E27FC236}">
                <a16:creationId xmlns:a16="http://schemas.microsoft.com/office/drawing/2014/main" id="{B8FBAF47-CF93-C10B-5176-BD7904196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509" y="1781938"/>
            <a:ext cx="4444489" cy="4265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91F6EE-D530-5F2B-4AD1-1EE1CC3BA7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07793" y="1803551"/>
            <a:ext cx="4265908" cy="426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35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nkcozmaubcmr698tf4xbdizpg2qd69"/>
</p:tagLst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3638</TotalTime>
  <Words>1623</Words>
  <Application>Microsoft Office PowerPoint</Application>
  <PresentationFormat>Widescreen</PresentationFormat>
  <Paragraphs>192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1_Custom Design</vt:lpstr>
      <vt:lpstr>Custom Design</vt:lpstr>
      <vt:lpstr>1_Office Theme</vt:lpstr>
      <vt:lpstr>2_Office Theme</vt:lpstr>
      <vt:lpstr> Fort Wayne Choice Neighborhoods  SEFW CNI Neighborhood Implementation Process Informational</vt:lpstr>
      <vt:lpstr>Agenda</vt:lpstr>
      <vt:lpstr> Opening Remarks</vt:lpstr>
      <vt:lpstr> Choice Overview</vt:lpstr>
      <vt:lpstr>CHOICE NEIGHBORHOODS</vt:lpstr>
      <vt:lpstr>GRANT AWARDS</vt:lpstr>
      <vt:lpstr>Transformation Plan Overview</vt:lpstr>
      <vt:lpstr>SEFW CNI NEIGHBORHOOD</vt:lpstr>
      <vt:lpstr>TRANSFORMATION PLAN</vt:lpstr>
      <vt:lpstr>PLAN VISION</vt:lpstr>
      <vt:lpstr>HOUSING PLAN GOALS</vt:lpstr>
      <vt:lpstr>PEOPLE PLAN GOALS</vt:lpstr>
      <vt:lpstr>NEIGHBORHOOD PLAN GOALS</vt:lpstr>
      <vt:lpstr>Implementation Process</vt:lpstr>
      <vt:lpstr>APPLICATION: IMPORTANT INFO</vt:lpstr>
      <vt:lpstr>APPLICATION: FUNDING</vt:lpstr>
      <vt:lpstr>POST-AWARD: OUTCOMES</vt:lpstr>
      <vt:lpstr>INVOLVEMENT</vt:lpstr>
      <vt:lpstr>Next Steps</vt:lpstr>
      <vt:lpstr>UPCOMING MILESTONES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Damon Duncan</dc:creator>
  <cp:lastModifiedBy>Kebokile Nyathi</cp:lastModifiedBy>
  <cp:revision>15</cp:revision>
  <dcterms:created xsi:type="dcterms:W3CDTF">2023-04-09T00:06:14Z</dcterms:created>
  <dcterms:modified xsi:type="dcterms:W3CDTF">2026-02-03T19:07:17Z</dcterms:modified>
</cp:coreProperties>
</file>